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4" r:id="rId7"/>
    <p:sldId id="265" r:id="rId8"/>
    <p:sldId id="261" r:id="rId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fontAlgn="auto">
              <a:spcBef>
                <a:spcPts val="0"/>
              </a:spcBef>
              <a:spcAft>
                <a:spcPts val="0"/>
              </a:spcAft>
              <a:defRPr sz="1200" smtClean="0">
                <a:latin typeface="+mn-lt"/>
              </a:defRPr>
            </a:lvl1pPr>
          </a:lstStyle>
          <a:p>
            <a:pPr>
              <a:defRPr/>
            </a:pPr>
            <a:fld id="{976948E9-DEA1-4D1F-A7D4-F40CDF98D469}" type="datetimeFigureOut">
              <a:rPr lang="en-US"/>
              <a:pPr>
                <a:defRPr/>
              </a:pPr>
              <a:t>7/15/2014</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fontAlgn="auto">
              <a:spcBef>
                <a:spcPts val="0"/>
              </a:spcBef>
              <a:spcAft>
                <a:spcPts val="0"/>
              </a:spcAft>
              <a:defRPr sz="1200" smtClean="0">
                <a:latin typeface="+mn-lt"/>
              </a:defRPr>
            </a:lvl1pPr>
          </a:lstStyle>
          <a:p>
            <a:pPr>
              <a:defRPr/>
            </a:pPr>
            <a:fld id="{217435B8-7FE5-4A55-8373-10B6BEBA836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CB73AE6-EA5D-46FA-942E-85174991C2F3}" type="datetime1">
              <a:rPr lang="en-US"/>
              <a:pPr>
                <a:defRPr/>
              </a:pPr>
              <a:t>7/15/2014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85D0B43-9345-4E63-929F-BA8A1F0FFEB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A9C2A7-7606-43E9-B8C3-1C0FF1A62531}" type="datetime1">
              <a:rPr lang="en-US"/>
              <a:pPr>
                <a:defRPr/>
              </a:pPr>
              <a:t>7/15/2014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6618DAF-0707-4A0C-8483-A0071DE175A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2482F4F-6F0D-4507-9B8C-D228282EDDAD}" type="datetime1">
              <a:rPr lang="en-US"/>
              <a:pPr>
                <a:defRPr/>
              </a:pPr>
              <a:t>7/15/2014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5EF4D55-92AD-4AF1-A193-6E659F5B679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EDDC4E-726B-4B9D-93EB-514ADB58D41B}" type="datetime1">
              <a:rPr lang="en-US"/>
              <a:pPr>
                <a:defRPr/>
              </a:pPr>
              <a:t>7/15/2014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B6189CC-9824-4978-B7D3-C1009D391B1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83A9F9-2586-40FE-B7D3-854C0DC7F6C2}" type="datetime1">
              <a:rPr lang="en-US"/>
              <a:pPr>
                <a:defRPr/>
              </a:pPr>
              <a:t>7/15/2014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D51E3D-19A3-414B-B863-36DAAF6C2CD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4118F86-4CDA-43B1-A151-9A312125643F}" type="datetime1">
              <a:rPr lang="en-US"/>
              <a:pPr>
                <a:defRPr/>
              </a:pPr>
              <a:t>7/15/2014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432465D-85A3-4036-8A0A-7D5D7FAF302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F75B38-535D-4FB0-9A64-AD8D74D16FE7}" type="datetime1">
              <a:rPr lang="en-US"/>
              <a:pPr>
                <a:defRPr/>
              </a:pPr>
              <a:t>7/15/2014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2E28626-C7B1-4DCE-BBE9-2C20AFEA768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018E29F-268F-410D-9A1C-CBA127F8DEEA}" type="datetime1">
              <a:rPr lang="en-US"/>
              <a:pPr>
                <a:defRPr/>
              </a:pPr>
              <a:t>7/15/2014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F9810909-A78F-41E7-9FBA-3EE3283969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90E215-8852-4356-A636-59956E005496}" type="datetime1">
              <a:rPr lang="en-US"/>
              <a:pPr>
                <a:defRPr/>
              </a:pPr>
              <a:t>7/15/2014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B6FEC1F-B0B1-42D7-A58A-4780495162D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66C6EC-E62D-4623-BD03-B0E3142AF55A}" type="datetime1">
              <a:rPr lang="en-US"/>
              <a:pPr>
                <a:defRPr/>
              </a:pPr>
              <a:t>7/15/2014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EB839E6-83B9-49F3-AB4F-F6D0808619A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FA57F4-6018-4842-B13B-DE4CEC37141C}" type="datetime1">
              <a:rPr lang="en-US"/>
              <a:pPr>
                <a:defRPr/>
              </a:pPr>
              <a:t>7/15/2014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8D8BB2C-581C-4EE6-B4D7-ADEFC4DF4F5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8B331A8-92BB-4A3A-91CA-9F3FF16BB33D}" type="datetime1">
              <a:rPr lang="en-US"/>
              <a:pPr>
                <a:defRPr/>
              </a:pPr>
              <a:t>7/15/2014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2755DF7-E5EC-4D5E-8515-C9DE6B4C679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1752600"/>
            <a:ext cx="9144000" cy="1470025"/>
          </a:xfrm>
        </p:spPr>
        <p:txBody>
          <a:bodyPr/>
          <a:lstStyle/>
          <a:p>
            <a:r>
              <a:rPr lang="en-US" sz="4300" b="1" dirty="0" smtClean="0"/>
              <a:t>Presentation on serious issue of </a:t>
            </a:r>
            <a:br>
              <a:rPr lang="en-US" sz="4300" b="1" dirty="0" smtClean="0"/>
            </a:br>
            <a:r>
              <a:rPr lang="en-US" sz="4300" b="1" dirty="0" smtClean="0"/>
              <a:t>Regulatory Assets for the FOIR meeting</a:t>
            </a:r>
          </a:p>
        </p:txBody>
      </p:sp>
      <p:sp>
        <p:nvSpPr>
          <p:cNvPr id="4" name="Slide Number Placeholder 3"/>
          <p:cNvSpPr>
            <a:spLocks noGrp="1"/>
          </p:cNvSpPr>
          <p:nvPr>
            <p:ph type="sldNum" sz="quarter" idx="12"/>
          </p:nvPr>
        </p:nvSpPr>
        <p:spPr/>
        <p:txBody>
          <a:bodyPr/>
          <a:lstStyle/>
          <a:p>
            <a:pPr>
              <a:defRPr/>
            </a:pPr>
            <a:fld id="{8D34A57C-B634-4EBB-A329-456B648E29A4}" type="slidenum">
              <a:rPr lang="en-US"/>
              <a:pPr>
                <a:defRPr/>
              </a:pPr>
              <a:t>1</a:t>
            </a:fld>
            <a:endParaRPr lang="en-US" dirty="0"/>
          </a:p>
        </p:txBody>
      </p:sp>
      <p:sp>
        <p:nvSpPr>
          <p:cNvPr id="2052" name="Subtitle 4"/>
          <p:cNvSpPr>
            <a:spLocks noGrp="1"/>
          </p:cNvSpPr>
          <p:nvPr>
            <p:ph type="subTitle" idx="1"/>
          </p:nvPr>
        </p:nvSpPr>
        <p:spPr>
          <a:xfrm>
            <a:off x="0" y="3200400"/>
            <a:ext cx="9144000" cy="533400"/>
          </a:xfrm>
        </p:spPr>
        <p:txBody>
          <a:bodyPr/>
          <a:lstStyle/>
          <a:p>
            <a:r>
              <a:rPr lang="en-US" sz="2000" b="1" dirty="0" smtClean="0">
                <a:solidFill>
                  <a:schemeClr val="tx1"/>
                </a:solidFill>
                <a:latin typeface="Century Gothic" pitchFamily="34" charset="0"/>
              </a:rPr>
              <a:t>26</a:t>
            </a:r>
            <a:r>
              <a:rPr lang="en-US" sz="2000" b="1" baseline="30000" dirty="0" smtClean="0">
                <a:solidFill>
                  <a:schemeClr val="tx1"/>
                </a:solidFill>
                <a:latin typeface="Century Gothic" pitchFamily="34" charset="0"/>
              </a:rPr>
              <a:t>th</a:t>
            </a:r>
            <a:r>
              <a:rPr lang="en-US" sz="2000" b="1" dirty="0" smtClean="0">
                <a:solidFill>
                  <a:schemeClr val="tx1"/>
                </a:solidFill>
                <a:latin typeface="Century Gothic" pitchFamily="34" charset="0"/>
              </a:rPr>
              <a:t> June, 2014, Gulmohar Hall, India Habitat Centre, New Delhi</a:t>
            </a:r>
          </a:p>
        </p:txBody>
      </p:sp>
      <p:sp>
        <p:nvSpPr>
          <p:cNvPr id="2053" name="Subtitle 2"/>
          <p:cNvSpPr txBox="1">
            <a:spLocks/>
          </p:cNvSpPr>
          <p:nvPr/>
        </p:nvSpPr>
        <p:spPr bwMode="auto">
          <a:xfrm>
            <a:off x="152400" y="5791200"/>
            <a:ext cx="8839200" cy="914400"/>
          </a:xfrm>
          <a:prstGeom prst="rect">
            <a:avLst/>
          </a:prstGeom>
          <a:noFill/>
          <a:ln w="9525">
            <a:noFill/>
            <a:miter lim="800000"/>
            <a:headEnd/>
            <a:tailEnd/>
          </a:ln>
        </p:spPr>
        <p:txBody>
          <a:bodyPr/>
          <a:lstStyle/>
          <a:p>
            <a:pPr algn="just">
              <a:buFont typeface="Arial" charset="0"/>
              <a:buNone/>
            </a:pPr>
            <a:r>
              <a:rPr lang="en-US" sz="1700" b="1" dirty="0">
                <a:latin typeface="Century Gothic" pitchFamily="34" charset="0"/>
              </a:rPr>
              <a:t>Presentation by:</a:t>
            </a:r>
          </a:p>
          <a:p>
            <a:pPr algn="just"/>
            <a:r>
              <a:rPr lang="en-US" sz="1700" b="1" dirty="0">
                <a:latin typeface="Century Gothic" pitchFamily="34" charset="0"/>
              </a:rPr>
              <a:t>Shri V. S. Ailawadi – IAS  (R)</a:t>
            </a:r>
          </a:p>
          <a:p>
            <a:pPr algn="just">
              <a:buFont typeface="Arial" charset="0"/>
              <a:buNone/>
            </a:pPr>
            <a:r>
              <a:rPr lang="en-US" sz="1700" b="1" dirty="0">
                <a:latin typeface="Century Gothic" pitchFamily="34" charset="0"/>
              </a:rPr>
              <a:t>Fr. Chairman, ERC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1143000"/>
          </a:xfrm>
        </p:spPr>
        <p:txBody>
          <a:bodyPr/>
          <a:lstStyle/>
          <a:p>
            <a:pPr algn="just"/>
            <a:r>
              <a:rPr lang="en-US" b="1" dirty="0" smtClean="0"/>
              <a:t>Concept of Regulatory Asset</a:t>
            </a:r>
          </a:p>
        </p:txBody>
      </p:sp>
      <p:sp>
        <p:nvSpPr>
          <p:cNvPr id="3075" name="Content Placeholder 2"/>
          <p:cNvSpPr>
            <a:spLocks noGrp="1"/>
          </p:cNvSpPr>
          <p:nvPr>
            <p:ph idx="1"/>
          </p:nvPr>
        </p:nvSpPr>
        <p:spPr>
          <a:xfrm>
            <a:off x="0" y="1143000"/>
            <a:ext cx="9144000" cy="5257800"/>
          </a:xfrm>
        </p:spPr>
        <p:txBody>
          <a:bodyPr/>
          <a:lstStyle/>
          <a:p>
            <a:pPr algn="just"/>
            <a:r>
              <a:rPr lang="en-US" sz="2000" dirty="0" smtClean="0"/>
              <a:t>The concept of Regulatory Assets (RAs) in the power sector is embedded in the cost plus Regulation.  It is an expedient  approach for a regulator in dealing with the  demand of the distribution utilities  for increasing rates in the interest of the rate payers.  </a:t>
            </a:r>
          </a:p>
          <a:p>
            <a:pPr algn="just"/>
            <a:endParaRPr lang="en-US" sz="2000" dirty="0" smtClean="0"/>
          </a:p>
          <a:p>
            <a:pPr algn="just"/>
            <a:r>
              <a:rPr lang="en-US" sz="2000" dirty="0" smtClean="0"/>
              <a:t>For fear of a consumer backlash and/or  to avoid the required retail tariff increases, the revenue recovery although recognised, is deferred for the future. </a:t>
            </a:r>
          </a:p>
          <a:p>
            <a:pPr algn="just"/>
            <a:endParaRPr lang="en-US" sz="2000" dirty="0" smtClean="0"/>
          </a:p>
          <a:p>
            <a:pPr algn="just"/>
            <a:r>
              <a:rPr lang="en-US" sz="2000" dirty="0" smtClean="0"/>
              <a:t>Normally, deferred realisation of the RAs is recovered in subsequent rate revision.   The rise in RAs occurred in  some states  on the belief that it could be adjusted / achieved through efficiency gains expected out of the reform process and efficiency improvements..  </a:t>
            </a:r>
          </a:p>
          <a:p>
            <a:pPr algn="just"/>
            <a:endParaRPr lang="en-US" sz="2000" dirty="0" smtClean="0"/>
          </a:p>
          <a:p>
            <a:pPr algn="just"/>
            <a:r>
              <a:rPr lang="en-US" sz="2000" dirty="0" smtClean="0"/>
              <a:t>However, this has  not happened and RAs  have grown in size ( excess of Rs. 70,000 cr.), as of now.</a:t>
            </a:r>
          </a:p>
          <a:p>
            <a:pPr algn="just"/>
            <a:endParaRPr lang="en-US" sz="2000" dirty="0" smtClean="0"/>
          </a:p>
        </p:txBody>
      </p:sp>
      <p:sp>
        <p:nvSpPr>
          <p:cNvPr id="4" name="Slide Number Placeholder 3"/>
          <p:cNvSpPr>
            <a:spLocks noGrp="1"/>
          </p:cNvSpPr>
          <p:nvPr>
            <p:ph type="sldNum" sz="quarter" idx="12"/>
          </p:nvPr>
        </p:nvSpPr>
        <p:spPr/>
        <p:txBody>
          <a:bodyPr/>
          <a:lstStyle/>
          <a:p>
            <a:pPr>
              <a:defRPr/>
            </a:pPr>
            <a:fld id="{AB301352-B7AC-4800-9928-0A9EF9280789}" type="slidenum">
              <a:rPr lang="en-US"/>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143000"/>
          </a:xfrm>
        </p:spPr>
        <p:txBody>
          <a:bodyPr/>
          <a:lstStyle/>
          <a:p>
            <a:pPr algn="just"/>
            <a:r>
              <a:rPr lang="en-US" b="1" dirty="0" smtClean="0"/>
              <a:t>Accumulated RAs &amp; Implications</a:t>
            </a:r>
            <a:endParaRPr lang="en-US" dirty="0" smtClean="0"/>
          </a:p>
        </p:txBody>
      </p:sp>
      <p:sp>
        <p:nvSpPr>
          <p:cNvPr id="3" name="Content Placeholder 2"/>
          <p:cNvSpPr>
            <a:spLocks noGrp="1"/>
          </p:cNvSpPr>
          <p:nvPr>
            <p:ph idx="1"/>
          </p:nvPr>
        </p:nvSpPr>
        <p:spPr>
          <a:xfrm>
            <a:off x="0" y="1143000"/>
            <a:ext cx="9144000" cy="5486400"/>
          </a:xfrm>
        </p:spPr>
        <p:txBody>
          <a:bodyPr rtlCol="0">
            <a:normAutofit lnSpcReduction="10000"/>
          </a:bodyPr>
          <a:lstStyle/>
          <a:p>
            <a:pPr algn="just" fontAlgn="auto">
              <a:spcAft>
                <a:spcPts val="0"/>
              </a:spcAft>
              <a:buFont typeface="Arial" pitchFamily="34" charset="0"/>
              <a:buChar char="•"/>
              <a:defRPr/>
            </a:pPr>
            <a:r>
              <a:rPr lang="en-US" sz="2000" dirty="0" smtClean="0"/>
              <a:t>The steady  increase in the RAs occurred as no definite time frame for phasing out was determined alongwith approval of ARR of the utilities by the regulator.  Besides, there  may have been specific reasons/ compulsions.</a:t>
            </a:r>
          </a:p>
          <a:p>
            <a:pPr algn="just" fontAlgn="auto">
              <a:spcAft>
                <a:spcPts val="0"/>
              </a:spcAft>
              <a:buFont typeface="Arial" pitchFamily="34" charset="0"/>
              <a:buChar char="•"/>
              <a:defRPr/>
            </a:pPr>
            <a:endParaRPr lang="en-US" sz="2000" dirty="0" smtClean="0"/>
          </a:p>
          <a:p>
            <a:pPr algn="just" fontAlgn="auto">
              <a:spcAft>
                <a:spcPts val="0"/>
              </a:spcAft>
              <a:buFont typeface="Arial" pitchFamily="34" charset="0"/>
              <a:buChar char="•"/>
              <a:defRPr/>
            </a:pPr>
            <a:r>
              <a:rPr lang="en-US" sz="2000" dirty="0" smtClean="0"/>
              <a:t>Accumulated RAs have a considerable impact across 15 distribution utilities, more serious &amp; essentially confined to about 8 States in India.  </a:t>
            </a:r>
          </a:p>
          <a:p>
            <a:pPr algn="just" fontAlgn="auto">
              <a:spcAft>
                <a:spcPts val="0"/>
              </a:spcAft>
              <a:buFont typeface="Arial" pitchFamily="34" charset="0"/>
              <a:buChar char="•"/>
              <a:defRPr/>
            </a:pPr>
            <a:endParaRPr lang="en-US" sz="2000" dirty="0" smtClean="0"/>
          </a:p>
          <a:p>
            <a:pPr algn="just" fontAlgn="auto">
              <a:spcAft>
                <a:spcPts val="0"/>
              </a:spcAft>
              <a:buFont typeface="Arial" pitchFamily="34" charset="0"/>
              <a:buChar char="•"/>
              <a:defRPr/>
            </a:pPr>
            <a:r>
              <a:rPr lang="en-US" sz="2000" dirty="0" smtClean="0"/>
              <a:t>The Regulators do permit carrying costs of RAs to the distribution utilities to manage their cash-flow requirements.  However, interest cost  allowed for short term borrowing costs, to meet the shortfall in revenue is not sufficient.  </a:t>
            </a:r>
          </a:p>
          <a:p>
            <a:pPr algn="just" fontAlgn="auto">
              <a:spcAft>
                <a:spcPts val="0"/>
              </a:spcAft>
              <a:buFont typeface="Arial" pitchFamily="34" charset="0"/>
              <a:buChar char="•"/>
              <a:defRPr/>
            </a:pPr>
            <a:endParaRPr lang="en-US" sz="2000" dirty="0" smtClean="0"/>
          </a:p>
          <a:p>
            <a:pPr algn="just" fontAlgn="auto">
              <a:spcAft>
                <a:spcPts val="0"/>
              </a:spcAft>
              <a:buFont typeface="Arial" pitchFamily="34" charset="0"/>
              <a:buChar char="•"/>
              <a:defRPr/>
            </a:pPr>
            <a:r>
              <a:rPr lang="en-US" sz="2000" dirty="0" smtClean="0"/>
              <a:t>This effects the ability of the distribution utilities to raise commercial debt in the market, as their balance sheets get compromised on account of building up its RAs.  </a:t>
            </a:r>
          </a:p>
          <a:p>
            <a:pPr algn="just" fontAlgn="auto">
              <a:spcAft>
                <a:spcPts val="0"/>
              </a:spcAft>
              <a:buFont typeface="Arial" pitchFamily="34" charset="0"/>
              <a:buChar char="•"/>
              <a:defRPr/>
            </a:pPr>
            <a:endParaRPr lang="en-US" sz="2000" dirty="0" smtClean="0"/>
          </a:p>
          <a:p>
            <a:pPr algn="just" fontAlgn="auto">
              <a:spcAft>
                <a:spcPts val="0"/>
              </a:spcAft>
              <a:buFont typeface="Arial" pitchFamily="34" charset="0"/>
              <a:buChar char="•"/>
              <a:defRPr/>
            </a:pPr>
            <a:r>
              <a:rPr lang="en-US" sz="2000" dirty="0" smtClean="0"/>
              <a:t>Lack of fresh investments for improving the network and the service standards, result in poor QoS for the customer as highlighted  by  recent instances of  outages and power cuts by several discoms.</a:t>
            </a:r>
          </a:p>
        </p:txBody>
      </p:sp>
      <p:sp>
        <p:nvSpPr>
          <p:cNvPr id="4" name="Slide Number Placeholder 3"/>
          <p:cNvSpPr>
            <a:spLocks noGrp="1"/>
          </p:cNvSpPr>
          <p:nvPr>
            <p:ph type="sldNum" sz="quarter" idx="12"/>
          </p:nvPr>
        </p:nvSpPr>
        <p:spPr/>
        <p:txBody>
          <a:bodyPr/>
          <a:lstStyle/>
          <a:p>
            <a:pPr>
              <a:defRPr/>
            </a:pPr>
            <a:fld id="{18605BB0-0A68-4E95-9FF3-1C5B395EA41C}" type="slidenum">
              <a:rPr lang="en-US"/>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143000"/>
          </a:xfrm>
        </p:spPr>
        <p:txBody>
          <a:bodyPr/>
          <a:lstStyle/>
          <a:p>
            <a:pPr algn="just"/>
            <a:r>
              <a:rPr lang="en-US" b="1" dirty="0" smtClean="0"/>
              <a:t>Way Forward                                  Cont…                          </a:t>
            </a:r>
          </a:p>
        </p:txBody>
      </p:sp>
      <p:sp>
        <p:nvSpPr>
          <p:cNvPr id="5123" name="Content Placeholder 2"/>
          <p:cNvSpPr>
            <a:spLocks noGrp="1"/>
          </p:cNvSpPr>
          <p:nvPr>
            <p:ph idx="1"/>
          </p:nvPr>
        </p:nvSpPr>
        <p:spPr>
          <a:xfrm>
            <a:off x="0" y="1143000"/>
            <a:ext cx="9144000" cy="5562600"/>
          </a:xfrm>
        </p:spPr>
        <p:txBody>
          <a:bodyPr/>
          <a:lstStyle/>
          <a:p>
            <a:pPr algn="just"/>
            <a:r>
              <a:rPr lang="en-US" sz="2000" dirty="0" smtClean="0"/>
              <a:t>Growing concerns on the liquidation of RAs the Appellate Tribunal of Electricity (APTEL)  issued a suo-moto order on November 11, 2011 directing State Commissions to act on the same.</a:t>
            </a:r>
          </a:p>
          <a:p>
            <a:pPr algn="just"/>
            <a:endParaRPr lang="en-US" sz="2000" dirty="0" smtClean="0"/>
          </a:p>
          <a:p>
            <a:pPr algn="just"/>
            <a:r>
              <a:rPr lang="en-US" sz="2000" dirty="0" smtClean="0"/>
              <a:t>The way to liquidate the accumulated RAs may not be possible to be done in one go. The State Regulators are aware of the factors underlining the increase in RAs.  The responsibility for liquidating  RAs through MYT regulations largely rests on the Regulators.</a:t>
            </a:r>
          </a:p>
          <a:p>
            <a:pPr algn="just"/>
            <a:endParaRPr lang="en-US" sz="2000" dirty="0" smtClean="0"/>
          </a:p>
          <a:p>
            <a:pPr algn="just"/>
            <a:r>
              <a:rPr lang="en-US" sz="2000" dirty="0" smtClean="0"/>
              <a:t>To mitigate the effect of large buildup of RAs, plan for phased liquidation of RAs the following options could be explored:</a:t>
            </a:r>
          </a:p>
          <a:p>
            <a:pPr algn="just"/>
            <a:endParaRPr lang="en-US" sz="2000" dirty="0" smtClean="0"/>
          </a:p>
          <a:p>
            <a:pPr lvl="1" algn="just"/>
            <a:r>
              <a:rPr lang="en-US" sz="2000" dirty="0" smtClean="0"/>
              <a:t>Issuance of Tax Free Bonds by Discoms</a:t>
            </a:r>
          </a:p>
          <a:p>
            <a:pPr lvl="1" algn="just"/>
            <a:endParaRPr lang="en-US" sz="2000" dirty="0" smtClean="0"/>
          </a:p>
          <a:p>
            <a:pPr lvl="1" algn="just"/>
            <a:r>
              <a:rPr lang="en-US" sz="2000" dirty="0" smtClean="0"/>
              <a:t>Issuance of Tax Free Bonds by PFC/REC for the purpose of lending to the distribution entities, strictly for liquidation of RAs - to be paid back by the distribution entities over a period of time.</a:t>
            </a:r>
          </a:p>
          <a:p>
            <a:pPr algn="just"/>
            <a:endParaRPr lang="en-US" sz="2000" dirty="0" smtClean="0"/>
          </a:p>
          <a:p>
            <a:pPr algn="just"/>
            <a:endParaRPr lang="en-US" sz="2000" dirty="0" smtClean="0"/>
          </a:p>
        </p:txBody>
      </p:sp>
      <p:sp>
        <p:nvSpPr>
          <p:cNvPr id="4" name="Slide Number Placeholder 3"/>
          <p:cNvSpPr>
            <a:spLocks noGrp="1"/>
          </p:cNvSpPr>
          <p:nvPr>
            <p:ph type="sldNum" sz="quarter" idx="12"/>
          </p:nvPr>
        </p:nvSpPr>
        <p:spPr/>
        <p:txBody>
          <a:bodyPr/>
          <a:lstStyle/>
          <a:p>
            <a:pPr>
              <a:defRPr/>
            </a:pPr>
            <a:fld id="{337800BC-020D-4DE2-A481-9C72024A8C55}" type="slidenum">
              <a:rPr lang="en-US"/>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0"/>
            <a:ext cx="9144000" cy="1143000"/>
          </a:xfrm>
        </p:spPr>
        <p:txBody>
          <a:bodyPr/>
          <a:lstStyle/>
          <a:p>
            <a:pPr algn="just"/>
            <a:r>
              <a:rPr lang="en-US" b="1" dirty="0" smtClean="0"/>
              <a:t>Way Forward                                  Cont…</a:t>
            </a:r>
          </a:p>
        </p:txBody>
      </p:sp>
      <p:sp>
        <p:nvSpPr>
          <p:cNvPr id="6147" name="Content Placeholder 2"/>
          <p:cNvSpPr>
            <a:spLocks noGrp="1"/>
          </p:cNvSpPr>
          <p:nvPr>
            <p:ph idx="1"/>
          </p:nvPr>
        </p:nvSpPr>
        <p:spPr>
          <a:xfrm>
            <a:off x="0" y="1143000"/>
            <a:ext cx="9144000" cy="5562600"/>
          </a:xfrm>
        </p:spPr>
        <p:txBody>
          <a:bodyPr/>
          <a:lstStyle/>
          <a:p>
            <a:pPr lvl="1" algn="just"/>
            <a:r>
              <a:rPr lang="en-US" sz="1900" dirty="0" smtClean="0"/>
              <a:t>Direct Financing of the RAs by Power Finance Corporation/ Rural Electrification Corporation strictly for RAs - expecting a lower rate of interest to be charged in this case, compared to commercial borrowings.</a:t>
            </a:r>
          </a:p>
          <a:p>
            <a:pPr lvl="1" algn="just"/>
            <a:endParaRPr lang="en-US" sz="1900" dirty="0" smtClean="0"/>
          </a:p>
          <a:p>
            <a:pPr lvl="1" algn="just"/>
            <a:r>
              <a:rPr lang="en-US" sz="1900" dirty="0" smtClean="0"/>
              <a:t>There is an existing scheme of PFC and REC for funding the RAs, which requires state guarantee. This is available for 100% state owned utilities. The same product should be made available to Private Distribution entities/ JV Companies, without the condition of State Guarantee/ Corporate Guarantee.</a:t>
            </a:r>
          </a:p>
          <a:p>
            <a:pPr lvl="1" algn="just"/>
            <a:endParaRPr lang="en-US" sz="1900" dirty="0" smtClean="0"/>
          </a:p>
          <a:p>
            <a:pPr lvl="1" algn="just"/>
            <a:r>
              <a:rPr lang="en-US" sz="1900" dirty="0" smtClean="0"/>
              <a:t>The above options compare favorably with existing route for discoms for commercial borrowings @ 12.5 – 13% &amp; ensure customers interest and achieve win win situation for all stake holders. </a:t>
            </a:r>
            <a:r>
              <a:rPr lang="en-US" sz="1900" smtClean="0"/>
              <a:t>(Slides </a:t>
            </a:r>
            <a:r>
              <a:rPr lang="en-US" sz="1900" dirty="0" smtClean="0"/>
              <a:t>6 &amp; 7)</a:t>
            </a:r>
          </a:p>
          <a:p>
            <a:pPr algn="just"/>
            <a:endParaRPr lang="en-US" sz="1900" dirty="0" smtClean="0"/>
          </a:p>
          <a:p>
            <a:pPr algn="just"/>
            <a:r>
              <a:rPr lang="en-US" sz="1900" dirty="0" smtClean="0"/>
              <a:t>FOIR  and/or FOR  may provide a uniform approach  to ensure recovery of the assets through a clear road map and a time frame (which should be same for all the utilities operating in the circle). </a:t>
            </a:r>
          </a:p>
        </p:txBody>
      </p:sp>
      <p:sp>
        <p:nvSpPr>
          <p:cNvPr id="4" name="Slide Number Placeholder 3"/>
          <p:cNvSpPr>
            <a:spLocks noGrp="1"/>
          </p:cNvSpPr>
          <p:nvPr>
            <p:ph type="sldNum" sz="quarter" idx="12"/>
          </p:nvPr>
        </p:nvSpPr>
        <p:spPr/>
        <p:txBody>
          <a:bodyPr/>
          <a:lstStyle/>
          <a:p>
            <a:pPr>
              <a:defRPr/>
            </a:pPr>
            <a:fld id="{783417AC-FF43-4018-902D-4AD005714B56}" type="slidenum">
              <a:rPr lang="en-US"/>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143000"/>
          </a:xfrm>
        </p:spPr>
        <p:txBody>
          <a:bodyPr/>
          <a:lstStyle/>
          <a:p>
            <a:pPr algn="just"/>
            <a:r>
              <a:rPr lang="en-US" b="1" dirty="0" smtClean="0"/>
              <a:t>Way Forward                                  Cont…                          </a:t>
            </a:r>
          </a:p>
        </p:txBody>
      </p:sp>
      <p:sp>
        <p:nvSpPr>
          <p:cNvPr id="5123" name="Content Placeholder 2"/>
          <p:cNvSpPr>
            <a:spLocks noGrp="1"/>
          </p:cNvSpPr>
          <p:nvPr>
            <p:ph idx="1"/>
          </p:nvPr>
        </p:nvSpPr>
        <p:spPr>
          <a:xfrm>
            <a:off x="0" y="1143000"/>
            <a:ext cx="9144000" cy="5257800"/>
          </a:xfrm>
        </p:spPr>
        <p:txBody>
          <a:bodyPr/>
          <a:lstStyle/>
          <a:p>
            <a:pPr algn="just"/>
            <a:endParaRPr lang="en-US" sz="2000" dirty="0" smtClean="0"/>
          </a:p>
          <a:p>
            <a:pPr lvl="1" algn="just"/>
            <a:endParaRPr lang="en-US" sz="2000" dirty="0" smtClean="0"/>
          </a:p>
          <a:p>
            <a:pPr algn="just"/>
            <a:endParaRPr lang="en-US" sz="2000" dirty="0" smtClean="0"/>
          </a:p>
          <a:p>
            <a:pPr algn="just"/>
            <a:endParaRPr lang="en-US" sz="2000" dirty="0" smtClean="0"/>
          </a:p>
        </p:txBody>
      </p:sp>
      <p:sp>
        <p:nvSpPr>
          <p:cNvPr id="4" name="Slide Number Placeholder 3"/>
          <p:cNvSpPr>
            <a:spLocks noGrp="1"/>
          </p:cNvSpPr>
          <p:nvPr>
            <p:ph type="sldNum" sz="quarter" idx="12"/>
          </p:nvPr>
        </p:nvSpPr>
        <p:spPr/>
        <p:txBody>
          <a:bodyPr/>
          <a:lstStyle/>
          <a:p>
            <a:pPr>
              <a:defRPr/>
            </a:pPr>
            <a:fld id="{337800BC-020D-4DE2-A481-9C72024A8C55}" type="slidenum">
              <a:rPr lang="en-US"/>
              <a:pPr>
                <a:defRPr/>
              </a:pPr>
              <a:t>6</a:t>
            </a:fld>
            <a:endParaRPr lang="en-US" dirty="0"/>
          </a:p>
        </p:txBody>
      </p:sp>
      <p:graphicFrame>
        <p:nvGraphicFramePr>
          <p:cNvPr id="5" name="Table 4"/>
          <p:cNvGraphicFramePr>
            <a:graphicFrameLocks noGrp="1"/>
          </p:cNvGraphicFramePr>
          <p:nvPr/>
        </p:nvGraphicFramePr>
        <p:xfrm>
          <a:off x="214313" y="1143000"/>
          <a:ext cx="8715436" cy="5103350"/>
        </p:xfrm>
        <a:graphic>
          <a:graphicData uri="http://schemas.openxmlformats.org/drawingml/2006/table">
            <a:tbl>
              <a:tblPr firstRow="1" bandRow="1">
                <a:tableStyleId>{BC89EF96-8CEA-46FF-86C4-4CE0E7609802}</a:tableStyleId>
              </a:tblPr>
              <a:tblGrid>
                <a:gridCol w="2178859"/>
                <a:gridCol w="2178859"/>
                <a:gridCol w="2178859"/>
                <a:gridCol w="2178859"/>
              </a:tblGrid>
              <a:tr h="772054">
                <a:tc>
                  <a:txBody>
                    <a:bodyPr/>
                    <a:lstStyle/>
                    <a:p>
                      <a:pPr algn="ctr">
                        <a:lnSpc>
                          <a:spcPct val="115000"/>
                        </a:lnSpc>
                        <a:spcAft>
                          <a:spcPts val="0"/>
                        </a:spcAft>
                      </a:pPr>
                      <a:r>
                        <a:rPr lang="en-US" sz="1400" dirty="0" smtClean="0">
                          <a:solidFill>
                            <a:schemeClr val="bg1"/>
                          </a:solidFill>
                          <a:latin typeface="Arial" pitchFamily="34" charset="0"/>
                          <a:cs typeface="Arial" pitchFamily="34" charset="0"/>
                        </a:rPr>
                        <a:t>Options</a:t>
                      </a:r>
                      <a:endParaRPr lang="en-IN" sz="1400" dirty="0">
                        <a:solidFill>
                          <a:schemeClr val="bg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en-US" sz="1400" dirty="0">
                          <a:solidFill>
                            <a:schemeClr val="bg1"/>
                          </a:solidFill>
                          <a:latin typeface="Arial" pitchFamily="34" charset="0"/>
                          <a:cs typeface="Arial" pitchFamily="34" charset="0"/>
                        </a:rPr>
                        <a:t>Issuance of Tax Free Bond by DISCOMs (@8%)</a:t>
                      </a:r>
                      <a:endParaRPr lang="en-IN" sz="1400" dirty="0">
                        <a:solidFill>
                          <a:schemeClr val="bg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en-US" sz="1400" dirty="0">
                          <a:solidFill>
                            <a:schemeClr val="bg1"/>
                          </a:solidFill>
                          <a:latin typeface="Arial" pitchFamily="34" charset="0"/>
                          <a:cs typeface="Arial" pitchFamily="34" charset="0"/>
                        </a:rPr>
                        <a:t>Issuance of Tax Free Bond by PFC/REC (@8.5%)</a:t>
                      </a:r>
                      <a:endParaRPr lang="en-IN" sz="1400" dirty="0">
                        <a:solidFill>
                          <a:schemeClr val="bg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en-US" sz="1400" dirty="0" smtClean="0">
                          <a:solidFill>
                            <a:schemeClr val="bg1"/>
                          </a:solidFill>
                          <a:latin typeface="Arial" pitchFamily="34" charset="0"/>
                          <a:cs typeface="Arial" pitchFamily="34" charset="0"/>
                        </a:rPr>
                        <a:t>Direct Financing </a:t>
                      </a:r>
                      <a:r>
                        <a:rPr lang="en-US" sz="1400" dirty="0">
                          <a:solidFill>
                            <a:schemeClr val="bg1"/>
                          </a:solidFill>
                          <a:latin typeface="Arial" pitchFamily="34" charset="0"/>
                          <a:cs typeface="Arial" pitchFamily="34" charset="0"/>
                        </a:rPr>
                        <a:t>by PFC/REC (@10.5%)</a:t>
                      </a:r>
                      <a:endParaRPr lang="en-IN" sz="1400" dirty="0">
                        <a:solidFill>
                          <a:schemeClr val="bg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26001">
                <a:tc>
                  <a:txBody>
                    <a:bodyPr/>
                    <a:lstStyle/>
                    <a:p>
                      <a:pPr>
                        <a:lnSpc>
                          <a:spcPct val="115000"/>
                        </a:lnSpc>
                        <a:spcAft>
                          <a:spcPts val="0"/>
                        </a:spcAft>
                      </a:pPr>
                      <a:r>
                        <a:rPr lang="en-US" sz="1400" b="1" dirty="0">
                          <a:latin typeface="Arial" pitchFamily="34" charset="0"/>
                          <a:cs typeface="Arial" pitchFamily="34" charset="0"/>
                        </a:rPr>
                        <a:t>Key Government agencies involved</a:t>
                      </a:r>
                      <a:endParaRPr lang="en-IN" sz="1400" b="1"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400" dirty="0">
                          <a:latin typeface="Arial" pitchFamily="34" charset="0"/>
                          <a:cs typeface="Arial" pitchFamily="34" charset="0"/>
                        </a:rPr>
                        <a:t>RBI, MoF, MoP</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400" dirty="0">
                          <a:latin typeface="Arial" pitchFamily="34" charset="0"/>
                          <a:cs typeface="Arial" pitchFamily="34" charset="0"/>
                        </a:rPr>
                        <a:t>RBI, MoF, MoP</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400" dirty="0">
                          <a:latin typeface="Arial" pitchFamily="34" charset="0"/>
                          <a:cs typeface="Arial" pitchFamily="34" charset="0"/>
                        </a:rPr>
                        <a:t>MoP</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5055">
                <a:tc>
                  <a:txBody>
                    <a:bodyPr/>
                    <a:lstStyle/>
                    <a:p>
                      <a:pPr>
                        <a:lnSpc>
                          <a:spcPct val="115000"/>
                        </a:lnSpc>
                        <a:spcAft>
                          <a:spcPts val="0"/>
                        </a:spcAft>
                      </a:pPr>
                      <a:r>
                        <a:rPr lang="en-US" sz="1400" b="1" dirty="0">
                          <a:latin typeface="Arial" pitchFamily="34" charset="0"/>
                          <a:cs typeface="Arial" pitchFamily="34" charset="0"/>
                        </a:rPr>
                        <a:t>Ease of Execution</a:t>
                      </a:r>
                      <a:endParaRPr lang="en-IN" sz="1400" b="1"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US" sz="1400" dirty="0">
                          <a:latin typeface="Arial" pitchFamily="34" charset="0"/>
                          <a:cs typeface="Arial" pitchFamily="34" charset="0"/>
                        </a:rPr>
                        <a:t>Involves co-ordination with several agencies</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400" dirty="0">
                          <a:latin typeface="Arial" pitchFamily="34" charset="0"/>
                          <a:cs typeface="Arial" pitchFamily="34" charset="0"/>
                        </a:rPr>
                        <a:t>Involves co-ordination with several agencies</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400" dirty="0">
                          <a:latin typeface="Arial" pitchFamily="34" charset="0"/>
                          <a:cs typeface="Arial" pitchFamily="34" charset="0"/>
                        </a:rPr>
                        <a:t>Well established process for state </a:t>
                      </a:r>
                      <a:r>
                        <a:rPr lang="en-US" sz="1400" dirty="0" smtClean="0">
                          <a:latin typeface="Arial" pitchFamily="34" charset="0"/>
                          <a:cs typeface="Arial" pitchFamily="34" charset="0"/>
                        </a:rPr>
                        <a:t>utilities- </a:t>
                      </a:r>
                    </a:p>
                    <a:p>
                      <a:pPr algn="just">
                        <a:lnSpc>
                          <a:spcPct val="115000"/>
                        </a:lnSpc>
                        <a:spcAft>
                          <a:spcPts val="0"/>
                        </a:spcAft>
                      </a:pPr>
                      <a:r>
                        <a:rPr lang="en-US" sz="1400" dirty="0" smtClean="0">
                          <a:latin typeface="Arial" pitchFamily="34" charset="0"/>
                          <a:cs typeface="Arial" pitchFamily="34" charset="0"/>
                        </a:rPr>
                        <a:t>to </a:t>
                      </a:r>
                      <a:r>
                        <a:rPr lang="en-US" sz="1400" dirty="0">
                          <a:latin typeface="Arial" pitchFamily="34" charset="0"/>
                          <a:cs typeface="Arial" pitchFamily="34" charset="0"/>
                        </a:rPr>
                        <a:t>be extended for private utilities as well</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8056">
                <a:tc>
                  <a:txBody>
                    <a:bodyPr/>
                    <a:lstStyle/>
                    <a:p>
                      <a:pPr>
                        <a:lnSpc>
                          <a:spcPct val="115000"/>
                        </a:lnSpc>
                        <a:spcAft>
                          <a:spcPts val="0"/>
                        </a:spcAft>
                      </a:pPr>
                      <a:r>
                        <a:rPr lang="en-US" sz="1400" b="1" dirty="0">
                          <a:latin typeface="Arial" pitchFamily="34" charset="0"/>
                          <a:cs typeface="Arial" pitchFamily="34" charset="0"/>
                        </a:rPr>
                        <a:t>Reduction in Tariff </a:t>
                      </a:r>
                      <a:endParaRPr lang="en-IN" sz="1400" b="1" dirty="0">
                        <a:latin typeface="Arial" pitchFamily="34" charset="0"/>
                        <a:cs typeface="Arial" pitchFamily="34" charset="0"/>
                      </a:endParaRPr>
                    </a:p>
                    <a:p>
                      <a:pPr>
                        <a:lnSpc>
                          <a:spcPct val="115000"/>
                        </a:lnSpc>
                        <a:spcAft>
                          <a:spcPts val="0"/>
                        </a:spcAft>
                      </a:pPr>
                      <a:r>
                        <a:rPr lang="en-US" sz="1400" b="1" dirty="0">
                          <a:latin typeface="Arial" pitchFamily="34" charset="0"/>
                          <a:cs typeface="Arial" pitchFamily="34" charset="0"/>
                        </a:rPr>
                        <a:t>   </a:t>
                      </a:r>
                      <a:endParaRPr lang="en-IN" sz="1400" b="1"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15000"/>
                        </a:lnSpc>
                        <a:spcAft>
                          <a:spcPts val="600"/>
                        </a:spcAft>
                      </a:pPr>
                      <a:r>
                        <a:rPr lang="en-US" sz="1400" dirty="0">
                          <a:latin typeface="Arial" pitchFamily="34" charset="0"/>
                          <a:cs typeface="Arial" pitchFamily="34" charset="0"/>
                        </a:rPr>
                        <a:t>4-5 </a:t>
                      </a:r>
                      <a:r>
                        <a:rPr lang="en-US" sz="1400" dirty="0" smtClean="0">
                          <a:latin typeface="Arial" pitchFamily="34" charset="0"/>
                          <a:cs typeface="Arial" pitchFamily="34" charset="0"/>
                        </a:rPr>
                        <a:t>% points saving </a:t>
                      </a:r>
                      <a:r>
                        <a:rPr lang="en-US" sz="1400" dirty="0">
                          <a:latin typeface="Arial" pitchFamily="34" charset="0"/>
                          <a:cs typeface="Arial" pitchFamily="34" charset="0"/>
                        </a:rPr>
                        <a:t>in funding cost of regulatory assets compared to Commercial Loans</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defTabSz="914400" rtl="0" eaLnBrk="1" latinLnBrk="0" hangingPunct="1">
                        <a:lnSpc>
                          <a:spcPct val="115000"/>
                        </a:lnSpc>
                        <a:spcAft>
                          <a:spcPts val="600"/>
                        </a:spcAft>
                      </a:pPr>
                      <a:r>
                        <a:rPr lang="en-US" sz="1400" kern="1200" dirty="0" smtClean="0">
                          <a:solidFill>
                            <a:schemeClr val="tx1"/>
                          </a:solidFill>
                          <a:latin typeface="Arial" pitchFamily="34" charset="0"/>
                          <a:ea typeface="+mn-ea"/>
                          <a:cs typeface="Arial" pitchFamily="34" charset="0"/>
                        </a:rPr>
                        <a:t>3.5-4.5 % points saving </a:t>
                      </a:r>
                      <a:r>
                        <a:rPr lang="en-US" sz="1400" kern="1200" dirty="0">
                          <a:solidFill>
                            <a:schemeClr val="tx1"/>
                          </a:solidFill>
                          <a:latin typeface="Arial" pitchFamily="34" charset="0"/>
                          <a:ea typeface="+mn-ea"/>
                          <a:cs typeface="Arial" pitchFamily="34" charset="0"/>
                        </a:rPr>
                        <a:t>in funding cost of regulatory assets compared to Commercial Loans</a:t>
                      </a:r>
                      <a:endParaRPr lang="en-IN" sz="1400" kern="1200" dirty="0">
                        <a:solidFill>
                          <a:schemeClr val="tx1"/>
                        </a:solidFill>
                        <a:latin typeface="Arial" pitchFamily="34" charset="0"/>
                        <a:ea typeface="+mn-ea"/>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defTabSz="914400" rtl="0" eaLnBrk="1" latinLnBrk="0" hangingPunct="1">
                        <a:lnSpc>
                          <a:spcPct val="115000"/>
                        </a:lnSpc>
                        <a:spcAft>
                          <a:spcPts val="600"/>
                        </a:spcAft>
                      </a:pPr>
                      <a:r>
                        <a:rPr lang="en-US" sz="1400" kern="1200" dirty="0" smtClean="0">
                          <a:solidFill>
                            <a:schemeClr val="tx1"/>
                          </a:solidFill>
                          <a:latin typeface="Arial" pitchFamily="34" charset="0"/>
                          <a:ea typeface="+mn-ea"/>
                          <a:cs typeface="Arial" pitchFamily="34" charset="0"/>
                        </a:rPr>
                        <a:t>1-1.5% points saving </a:t>
                      </a:r>
                      <a:r>
                        <a:rPr lang="en-US" sz="1400" kern="1200" dirty="0">
                          <a:solidFill>
                            <a:schemeClr val="tx1"/>
                          </a:solidFill>
                          <a:latin typeface="Arial" pitchFamily="34" charset="0"/>
                          <a:ea typeface="+mn-ea"/>
                          <a:cs typeface="Arial" pitchFamily="34" charset="0"/>
                        </a:rPr>
                        <a:t>in funding cost of regulatory assets compared to Commercial Loans</a:t>
                      </a:r>
                      <a:endParaRPr lang="en-IN" sz="1400" kern="1200" dirty="0">
                        <a:solidFill>
                          <a:schemeClr val="tx1"/>
                        </a:solidFill>
                        <a:latin typeface="Arial" pitchFamily="34" charset="0"/>
                        <a:ea typeface="+mn-ea"/>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8056">
                <a:tc>
                  <a:txBody>
                    <a:bodyPr/>
                    <a:lstStyle/>
                    <a:p>
                      <a:pPr>
                        <a:lnSpc>
                          <a:spcPct val="115000"/>
                        </a:lnSpc>
                        <a:spcAft>
                          <a:spcPts val="0"/>
                        </a:spcAft>
                      </a:pPr>
                      <a:r>
                        <a:rPr lang="en-US" sz="1400" b="1" dirty="0">
                          <a:latin typeface="Arial" pitchFamily="34" charset="0"/>
                          <a:cs typeface="Arial" pitchFamily="34" charset="0"/>
                        </a:rPr>
                        <a:t>Benefit to Bond holder</a:t>
                      </a:r>
                      <a:endParaRPr lang="en-IN" sz="1400" b="1"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nSpc>
                          <a:spcPct val="115000"/>
                        </a:lnSpc>
                        <a:spcAft>
                          <a:spcPts val="0"/>
                        </a:spcAft>
                        <a:buFont typeface="Wingdings" pitchFamily="2" charset="2"/>
                        <a:buChar char="§"/>
                      </a:pPr>
                      <a:r>
                        <a:rPr lang="en-US" sz="1400" dirty="0">
                          <a:latin typeface="Arial" pitchFamily="34" charset="0"/>
                          <a:cs typeface="Arial" pitchFamily="34" charset="0"/>
                        </a:rPr>
                        <a:t>Tax </a:t>
                      </a:r>
                      <a:r>
                        <a:rPr lang="en-US" sz="1400" dirty="0" smtClean="0">
                          <a:latin typeface="Arial" pitchFamily="34" charset="0"/>
                          <a:cs typeface="Arial" pitchFamily="34" charset="0"/>
                        </a:rPr>
                        <a:t>benefit up to </a:t>
                      </a:r>
                      <a:r>
                        <a:rPr lang="en-US" sz="1400" dirty="0">
                          <a:latin typeface="Arial" pitchFamily="34" charset="0"/>
                          <a:cs typeface="Arial" pitchFamily="34" charset="0"/>
                        </a:rPr>
                        <a:t>30% of the amount </a:t>
                      </a:r>
                      <a:r>
                        <a:rPr lang="en-US" sz="1400" dirty="0" smtClean="0">
                          <a:latin typeface="Arial" pitchFamily="34" charset="0"/>
                          <a:cs typeface="Arial" pitchFamily="34" charset="0"/>
                        </a:rPr>
                        <a:t>invested</a:t>
                      </a:r>
                    </a:p>
                    <a:p>
                      <a:pPr marL="342900" lvl="0" indent="-342900">
                        <a:lnSpc>
                          <a:spcPct val="115000"/>
                        </a:lnSpc>
                        <a:spcAft>
                          <a:spcPts val="0"/>
                        </a:spcAft>
                        <a:buFont typeface="Wingdings" pitchFamily="2" charset="2"/>
                        <a:buChar char="§"/>
                      </a:pPr>
                      <a:endParaRPr lang="en-IN" sz="1400" dirty="0">
                        <a:latin typeface="Arial" pitchFamily="34" charset="0"/>
                        <a:cs typeface="Arial" pitchFamily="34" charset="0"/>
                      </a:endParaRPr>
                    </a:p>
                    <a:p>
                      <a:pPr marL="342900" lvl="0" indent="-342900">
                        <a:lnSpc>
                          <a:spcPct val="115000"/>
                        </a:lnSpc>
                        <a:spcAft>
                          <a:spcPts val="0"/>
                        </a:spcAft>
                        <a:buFont typeface="Wingdings" pitchFamily="2" charset="2"/>
                        <a:buChar char="§"/>
                      </a:pPr>
                      <a:r>
                        <a:rPr lang="en-US" sz="1400" dirty="0">
                          <a:latin typeface="Arial" pitchFamily="34" charset="0"/>
                          <a:cs typeface="Arial" pitchFamily="34" charset="0"/>
                        </a:rPr>
                        <a:t>Tax benefit on the interest </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spcAft>
                          <a:spcPts val="0"/>
                        </a:spcAft>
                        <a:buFont typeface="Wingdings" pitchFamily="2" charset="2"/>
                        <a:buChar char="§"/>
                      </a:pPr>
                      <a:r>
                        <a:rPr lang="en-US" sz="1400" dirty="0">
                          <a:latin typeface="Arial" pitchFamily="34" charset="0"/>
                          <a:cs typeface="Arial" pitchFamily="34" charset="0"/>
                        </a:rPr>
                        <a:t>Tax </a:t>
                      </a:r>
                      <a:r>
                        <a:rPr lang="en-US" sz="1400" dirty="0" smtClean="0">
                          <a:latin typeface="Arial" pitchFamily="34" charset="0"/>
                          <a:cs typeface="Arial" pitchFamily="34" charset="0"/>
                        </a:rPr>
                        <a:t>benefit up to </a:t>
                      </a:r>
                      <a:r>
                        <a:rPr lang="en-US" sz="1400" dirty="0">
                          <a:latin typeface="Arial" pitchFamily="34" charset="0"/>
                          <a:cs typeface="Arial" pitchFamily="34" charset="0"/>
                        </a:rPr>
                        <a:t>30% of the amount </a:t>
                      </a:r>
                      <a:r>
                        <a:rPr lang="en-US" sz="1400" dirty="0" smtClean="0">
                          <a:latin typeface="Arial" pitchFamily="34" charset="0"/>
                          <a:cs typeface="Arial" pitchFamily="34" charset="0"/>
                        </a:rPr>
                        <a:t>invested</a:t>
                      </a:r>
                    </a:p>
                    <a:p>
                      <a:pPr marL="342900" lvl="0" indent="-342900">
                        <a:lnSpc>
                          <a:spcPct val="115000"/>
                        </a:lnSpc>
                        <a:spcAft>
                          <a:spcPts val="0"/>
                        </a:spcAft>
                        <a:buFont typeface="Wingdings" pitchFamily="2" charset="2"/>
                        <a:buChar char="§"/>
                      </a:pPr>
                      <a:endParaRPr lang="en-IN" sz="1400" dirty="0">
                        <a:latin typeface="Arial" pitchFamily="34" charset="0"/>
                        <a:cs typeface="Arial" pitchFamily="34" charset="0"/>
                      </a:endParaRPr>
                    </a:p>
                    <a:p>
                      <a:pPr marL="342900" lvl="0" indent="-342900">
                        <a:lnSpc>
                          <a:spcPct val="115000"/>
                        </a:lnSpc>
                        <a:spcAft>
                          <a:spcPts val="600"/>
                        </a:spcAft>
                        <a:buFont typeface="Wingdings" pitchFamily="2" charset="2"/>
                        <a:buChar char="§"/>
                      </a:pPr>
                      <a:r>
                        <a:rPr lang="en-US" sz="1400" dirty="0">
                          <a:latin typeface="Arial" pitchFamily="34" charset="0"/>
                          <a:cs typeface="Arial" pitchFamily="34" charset="0"/>
                        </a:rPr>
                        <a:t>Tax benefit on the interest</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spcAft>
                          <a:spcPts val="600"/>
                        </a:spcAft>
                        <a:buFont typeface="Wingdings" pitchFamily="2" charset="2"/>
                        <a:buChar char="§"/>
                      </a:pPr>
                      <a:r>
                        <a:rPr lang="en-US" sz="1400" dirty="0">
                          <a:latin typeface="Arial" pitchFamily="34" charset="0"/>
                          <a:cs typeface="Arial" pitchFamily="34" charset="0"/>
                        </a:rPr>
                        <a:t>Not </a:t>
                      </a:r>
                      <a:r>
                        <a:rPr lang="en-US" sz="1400" dirty="0" smtClean="0">
                          <a:latin typeface="Arial" pitchFamily="34" charset="0"/>
                          <a:cs typeface="Arial" pitchFamily="34" charset="0"/>
                        </a:rPr>
                        <a:t>applicable </a:t>
                      </a:r>
                      <a:r>
                        <a:rPr lang="en-US" sz="1400" dirty="0">
                          <a:latin typeface="Arial" pitchFamily="34" charset="0"/>
                          <a:cs typeface="Arial" pitchFamily="34" charset="0"/>
                        </a:rPr>
                        <a:t>as there is no bond holder in this transaction</a:t>
                      </a:r>
                      <a:endParaRPr lang="en-IN" sz="1400" dirty="0">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26988" y="-187325"/>
            <a:ext cx="9212263" cy="1143000"/>
          </a:xfrm>
        </p:spPr>
        <p:txBody>
          <a:bodyPr/>
          <a:lstStyle/>
          <a:p>
            <a:pPr algn="l"/>
            <a:r>
              <a:rPr lang="en-US" b="1" dirty="0" smtClean="0"/>
              <a:t>Advantage All: </a:t>
            </a:r>
            <a:r>
              <a:rPr lang="en-US" sz="3600" b="1" i="1" dirty="0" smtClean="0"/>
              <a:t>Gains for every stakeholder</a:t>
            </a:r>
            <a:endParaRPr lang="en-US" b="1" i="1" dirty="0" smtClean="0"/>
          </a:p>
        </p:txBody>
      </p:sp>
      <p:sp>
        <p:nvSpPr>
          <p:cNvPr id="4" name="Slide Number Placeholder 3"/>
          <p:cNvSpPr>
            <a:spLocks noGrp="1"/>
          </p:cNvSpPr>
          <p:nvPr>
            <p:ph type="sldNum" sz="quarter" idx="12"/>
          </p:nvPr>
        </p:nvSpPr>
        <p:spPr/>
        <p:txBody>
          <a:bodyPr/>
          <a:lstStyle/>
          <a:p>
            <a:pPr>
              <a:defRPr/>
            </a:pPr>
            <a:fld id="{04DC987D-FE11-4680-9BCE-03E934A552EC}" type="slidenum">
              <a:rPr lang="en-US" smtClean="0"/>
              <a:pPr>
                <a:defRPr/>
              </a:pPr>
              <a:t>7</a:t>
            </a:fld>
            <a:endParaRPr lang="en-US" dirty="0"/>
          </a:p>
        </p:txBody>
      </p:sp>
      <p:sp>
        <p:nvSpPr>
          <p:cNvPr id="36" name="Content Placeholder 2"/>
          <p:cNvSpPr>
            <a:spLocks noGrp="1"/>
          </p:cNvSpPr>
          <p:nvPr>
            <p:ph idx="1"/>
          </p:nvPr>
        </p:nvSpPr>
        <p:spPr>
          <a:xfrm>
            <a:off x="41275" y="3575050"/>
            <a:ext cx="2362200" cy="2825750"/>
          </a:xfrm>
        </p:spPr>
        <p:txBody>
          <a:bodyPr/>
          <a:lstStyle/>
          <a:p>
            <a:pPr>
              <a:buFont typeface="Arial" charset="0"/>
              <a:buNone/>
              <a:defRPr/>
            </a:pPr>
            <a:r>
              <a:rPr lang="en-US" sz="1400" b="1" u="sng" dirty="0" smtClean="0">
                <a:latin typeface="Arial" pitchFamily="34" charset="0"/>
                <a:cs typeface="Arial" pitchFamily="34" charset="0"/>
              </a:rPr>
              <a:t>Discoms</a:t>
            </a:r>
          </a:p>
          <a:p>
            <a:pPr marL="166688" indent="-166688">
              <a:defRPr/>
            </a:pPr>
            <a:r>
              <a:rPr lang="en-US" sz="1400" dirty="0" smtClean="0">
                <a:latin typeface="Arial" pitchFamily="34" charset="0"/>
                <a:cs typeface="Arial" pitchFamily="34" charset="0"/>
              </a:rPr>
              <a:t>Effective alternative for procurement of funds</a:t>
            </a:r>
          </a:p>
          <a:p>
            <a:pPr marL="166688" indent="-166688">
              <a:defRPr/>
            </a:pPr>
            <a:r>
              <a:rPr lang="en-US" sz="1400" dirty="0" smtClean="0">
                <a:latin typeface="Arial" pitchFamily="34" charset="0"/>
                <a:cs typeface="Arial" pitchFamily="34" charset="0"/>
              </a:rPr>
              <a:t>Alternative for financial restructuring of State Electricity Boards (SEBs)</a:t>
            </a:r>
            <a:endParaRPr lang="en-IN" sz="1400" dirty="0" smtClean="0">
              <a:latin typeface="Arial" pitchFamily="34" charset="0"/>
              <a:cs typeface="Arial" pitchFamily="34" charset="0"/>
            </a:endParaRPr>
          </a:p>
          <a:p>
            <a:pPr marL="166688" indent="-166688">
              <a:defRPr/>
            </a:pPr>
            <a:r>
              <a:rPr lang="en-US" sz="1400" dirty="0" smtClean="0">
                <a:latin typeface="Arial" pitchFamily="34" charset="0"/>
                <a:cs typeface="Arial" pitchFamily="34" charset="0"/>
              </a:rPr>
              <a:t>Stable availability of funds </a:t>
            </a:r>
            <a:endParaRPr lang="en-IN" sz="1400" dirty="0" smtClean="0">
              <a:latin typeface="Arial" pitchFamily="34" charset="0"/>
              <a:cs typeface="Arial" pitchFamily="34" charset="0"/>
            </a:endParaRPr>
          </a:p>
          <a:p>
            <a:pPr marL="166688" indent="-166688">
              <a:defRPr/>
            </a:pPr>
            <a:r>
              <a:rPr lang="en-US" sz="1400" dirty="0" smtClean="0">
                <a:latin typeface="Arial" pitchFamily="34" charset="0"/>
                <a:cs typeface="Arial" pitchFamily="34" charset="0"/>
              </a:rPr>
              <a:t>Increase in liquidity for Expansion of Distribution Infrastructure</a:t>
            </a:r>
            <a:endParaRPr lang="en-IN" sz="1400" dirty="0" smtClean="0">
              <a:latin typeface="Arial" pitchFamily="34" charset="0"/>
              <a:cs typeface="Arial" pitchFamily="34" charset="0"/>
            </a:endParaRPr>
          </a:p>
        </p:txBody>
      </p:sp>
      <p:sp>
        <p:nvSpPr>
          <p:cNvPr id="37" name="Slide Number Placeholder 3"/>
          <p:cNvSpPr txBox="1">
            <a:spLocks/>
          </p:cNvSpPr>
          <p:nvPr/>
        </p:nvSpPr>
        <p:spPr>
          <a:xfrm>
            <a:off x="6553200" y="6356350"/>
            <a:ext cx="2133600" cy="365125"/>
          </a:xfrm>
          <a:prstGeom prst="rect">
            <a:avLst/>
          </a:prstGeom>
        </p:spPr>
        <p:txBody>
          <a:bodyPr anchor="ctr"/>
          <a:lstStyle/>
          <a:p>
            <a:pPr algn="r" fontAlgn="auto">
              <a:spcBef>
                <a:spcPts val="0"/>
              </a:spcBef>
              <a:spcAft>
                <a:spcPts val="0"/>
              </a:spcAft>
              <a:defRPr/>
            </a:pPr>
            <a:fld id="{E99672BC-FDBE-4D1D-A416-07285ED6F0F0}" type="slidenum">
              <a:rPr lang="en-US" sz="1200">
                <a:solidFill>
                  <a:schemeClr val="tx1">
                    <a:tint val="75000"/>
                  </a:schemeClr>
                </a:solidFill>
                <a:latin typeface="+mn-lt"/>
              </a:rPr>
              <a:pPr algn="r" fontAlgn="auto">
                <a:spcBef>
                  <a:spcPts val="0"/>
                </a:spcBef>
                <a:spcAft>
                  <a:spcPts val="0"/>
                </a:spcAft>
                <a:defRPr/>
              </a:pPr>
              <a:t>7</a:t>
            </a:fld>
            <a:endParaRPr lang="en-US" sz="1200" dirty="0">
              <a:solidFill>
                <a:schemeClr val="tx1">
                  <a:tint val="75000"/>
                </a:schemeClr>
              </a:solidFill>
              <a:latin typeface="+mn-lt"/>
            </a:endParaRPr>
          </a:p>
        </p:txBody>
      </p:sp>
      <p:sp>
        <p:nvSpPr>
          <p:cNvPr id="38" name="Content Placeholder 2"/>
          <p:cNvSpPr txBox="1">
            <a:spLocks/>
          </p:cNvSpPr>
          <p:nvPr/>
        </p:nvSpPr>
        <p:spPr bwMode="auto">
          <a:xfrm>
            <a:off x="2203450" y="755650"/>
            <a:ext cx="2362200" cy="2743200"/>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Consumers</a:t>
            </a:r>
          </a:p>
          <a:p>
            <a:pPr marL="290513" indent="-179388" eaLnBrk="0" hangingPunct="0">
              <a:spcBef>
                <a:spcPct val="20000"/>
              </a:spcBef>
              <a:buFont typeface="Arial" charset="0"/>
              <a:buChar char="•"/>
              <a:defRPr/>
            </a:pPr>
            <a:r>
              <a:rPr lang="en-US" sz="1400" dirty="0">
                <a:latin typeface="Arial" pitchFamily="34" charset="0"/>
                <a:cs typeface="Arial" pitchFamily="34" charset="0"/>
              </a:rPr>
              <a:t>Reduction in tariff rates</a:t>
            </a:r>
          </a:p>
          <a:p>
            <a:pPr marL="290513" indent="-179388" eaLnBrk="0" hangingPunct="0">
              <a:spcBef>
                <a:spcPct val="20000"/>
              </a:spcBef>
              <a:buFont typeface="Arial" charset="0"/>
              <a:buChar char="•"/>
              <a:defRPr/>
            </a:pPr>
            <a:r>
              <a:rPr lang="en-US" sz="1400" dirty="0">
                <a:latin typeface="Arial" pitchFamily="34" charset="0"/>
                <a:cs typeface="Arial" pitchFamily="34" charset="0"/>
              </a:rPr>
              <a:t>Benefits available to bondholders can be availed by investing into the bonds</a:t>
            </a:r>
            <a:endParaRPr lang="en-IN" sz="1400" dirty="0">
              <a:latin typeface="Arial" pitchFamily="34" charset="0"/>
              <a:cs typeface="Arial" pitchFamily="34" charset="0"/>
            </a:endParaRPr>
          </a:p>
          <a:p>
            <a:pPr marL="290513" indent="-179388" eaLnBrk="0" hangingPunct="0">
              <a:spcBef>
                <a:spcPct val="20000"/>
              </a:spcBef>
              <a:buFont typeface="Arial" charset="0"/>
              <a:buChar char="•"/>
              <a:defRPr/>
            </a:pPr>
            <a:r>
              <a:rPr lang="en-US" sz="1400" dirty="0">
                <a:latin typeface="Arial" pitchFamily="34" charset="0"/>
                <a:cs typeface="Arial" pitchFamily="34" charset="0"/>
              </a:rPr>
              <a:t>Improved network and hence reliable supply</a:t>
            </a:r>
          </a:p>
          <a:p>
            <a:pPr marL="290513" indent="-179388" eaLnBrk="0" hangingPunct="0">
              <a:spcBef>
                <a:spcPct val="20000"/>
              </a:spcBef>
              <a:buFont typeface="Arial" charset="0"/>
              <a:buChar char="•"/>
              <a:defRPr/>
            </a:pPr>
            <a:r>
              <a:rPr lang="en-US" sz="1400" dirty="0">
                <a:latin typeface="Arial" pitchFamily="34" charset="0"/>
                <a:cs typeface="Arial" pitchFamily="34" charset="0"/>
              </a:rPr>
              <a:t>Benefits of loss reduction in the form of reduction in tariff</a:t>
            </a:r>
          </a:p>
        </p:txBody>
      </p:sp>
      <p:sp>
        <p:nvSpPr>
          <p:cNvPr id="39" name="Content Placeholder 2"/>
          <p:cNvSpPr txBox="1">
            <a:spLocks/>
          </p:cNvSpPr>
          <p:nvPr/>
        </p:nvSpPr>
        <p:spPr bwMode="auto">
          <a:xfrm>
            <a:off x="6629400" y="706438"/>
            <a:ext cx="2438400" cy="3124200"/>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Government</a:t>
            </a:r>
          </a:p>
          <a:p>
            <a:pPr marL="290513" indent="-179388" eaLnBrk="0" hangingPunct="0">
              <a:spcBef>
                <a:spcPct val="20000"/>
              </a:spcBef>
              <a:buFont typeface="Arial" charset="0"/>
              <a:buChar char="•"/>
              <a:defRPr/>
            </a:pPr>
            <a:r>
              <a:rPr lang="en-US" sz="1400" dirty="0">
                <a:latin typeface="Arial" pitchFamily="34" charset="0"/>
                <a:cs typeface="Arial" pitchFamily="34" charset="0"/>
              </a:rPr>
              <a:t>If used as an alternative for financial restructuring, state governments will not require to give support for interest and principal payment </a:t>
            </a:r>
            <a:endParaRPr lang="en-IN" sz="1400" dirty="0">
              <a:latin typeface="Arial" pitchFamily="34" charset="0"/>
              <a:cs typeface="Arial" pitchFamily="34" charset="0"/>
            </a:endParaRPr>
          </a:p>
          <a:p>
            <a:pPr marL="290513" indent="-179388" eaLnBrk="0" hangingPunct="0">
              <a:spcBef>
                <a:spcPct val="20000"/>
              </a:spcBef>
              <a:buFont typeface="Arial" charset="0"/>
              <a:buChar char="•"/>
              <a:defRPr/>
            </a:pPr>
            <a:r>
              <a:rPr lang="en-US" sz="1400" dirty="0">
                <a:latin typeface="Arial" pitchFamily="34" charset="0"/>
                <a:cs typeface="Arial" pitchFamily="34" charset="0"/>
              </a:rPr>
              <a:t>Augmentation of Distribution Infrastructure and thereby achievement of mission of “Power for All”</a:t>
            </a:r>
            <a:endParaRPr lang="en-IN" sz="1400" dirty="0">
              <a:latin typeface="Arial" pitchFamily="34" charset="0"/>
              <a:cs typeface="Arial" pitchFamily="34" charset="0"/>
            </a:endParaRPr>
          </a:p>
          <a:p>
            <a:pPr marL="342900" indent="-342900" eaLnBrk="0" hangingPunct="0">
              <a:spcBef>
                <a:spcPct val="20000"/>
              </a:spcBef>
              <a:buFont typeface="Arial" charset="0"/>
              <a:buChar char="•"/>
              <a:defRPr/>
            </a:pPr>
            <a:endParaRPr lang="en-US" dirty="0">
              <a:latin typeface="+mn-lt"/>
            </a:endParaRPr>
          </a:p>
          <a:p>
            <a:pPr marL="342900" indent="-342900" eaLnBrk="0" hangingPunct="0">
              <a:spcBef>
                <a:spcPct val="20000"/>
              </a:spcBef>
              <a:buFont typeface="Arial" charset="0"/>
              <a:buChar char="•"/>
              <a:defRPr/>
            </a:pPr>
            <a:endParaRPr lang="en-US" dirty="0">
              <a:latin typeface="+mn-lt"/>
            </a:endParaRPr>
          </a:p>
        </p:txBody>
      </p:sp>
      <p:sp>
        <p:nvSpPr>
          <p:cNvPr id="40" name="Content Placeholder 2"/>
          <p:cNvSpPr txBox="1">
            <a:spLocks/>
          </p:cNvSpPr>
          <p:nvPr/>
        </p:nvSpPr>
        <p:spPr bwMode="auto">
          <a:xfrm>
            <a:off x="-82550" y="752475"/>
            <a:ext cx="2265363" cy="2468563"/>
          </a:xfrm>
          <a:prstGeom prst="rect">
            <a:avLst/>
          </a:prstGeom>
          <a:noFill/>
          <a:ln w="9525">
            <a:noFill/>
            <a:miter lim="800000"/>
            <a:headEnd/>
            <a:tailEnd/>
          </a:ln>
        </p:spPr>
        <p:txBody>
          <a:bodyPr/>
          <a:lstStyle/>
          <a:p>
            <a:pPr marL="290513" indent="-179388" eaLnBrk="0" hangingPunct="0">
              <a:spcBef>
                <a:spcPct val="20000"/>
              </a:spcBef>
              <a:defRPr/>
            </a:pPr>
            <a:r>
              <a:rPr lang="en-US" sz="1400" b="1" u="sng" dirty="0">
                <a:latin typeface="Arial" pitchFamily="34" charset="0"/>
                <a:cs typeface="Arial" pitchFamily="34" charset="0"/>
              </a:rPr>
              <a:t>Bond Holders</a:t>
            </a:r>
          </a:p>
          <a:p>
            <a:pPr marL="290513" indent="-179388" eaLnBrk="0" hangingPunct="0">
              <a:spcBef>
                <a:spcPct val="20000"/>
              </a:spcBef>
              <a:buFont typeface="Arial" charset="0"/>
              <a:buChar char="•"/>
              <a:defRPr/>
            </a:pPr>
            <a:r>
              <a:rPr lang="en-US" sz="1400" dirty="0">
                <a:latin typeface="Arial" pitchFamily="34" charset="0"/>
                <a:cs typeface="Arial" pitchFamily="34" charset="0"/>
              </a:rPr>
              <a:t>Tax benefit of upto 30% of the amount invested in the bonds and also on the interest on investment in bonds</a:t>
            </a:r>
          </a:p>
          <a:p>
            <a:pPr marL="290513" indent="-179388" eaLnBrk="0" hangingPunct="0">
              <a:spcBef>
                <a:spcPct val="20000"/>
              </a:spcBef>
              <a:buFont typeface="Arial" charset="0"/>
              <a:buChar char="•"/>
              <a:defRPr/>
            </a:pPr>
            <a:r>
              <a:rPr lang="en-US" sz="1400" dirty="0">
                <a:latin typeface="Arial" pitchFamily="34" charset="0"/>
                <a:cs typeface="Arial" pitchFamily="34" charset="0"/>
              </a:rPr>
              <a:t>Interest rates of 8% compatible to the interest on FD (with extra tax benefits)</a:t>
            </a:r>
          </a:p>
          <a:p>
            <a:pPr marL="342900" indent="-342900" eaLnBrk="0" hangingPunct="0">
              <a:spcBef>
                <a:spcPct val="20000"/>
              </a:spcBef>
              <a:buFont typeface="Arial" charset="0"/>
              <a:buChar char="•"/>
              <a:defRPr/>
            </a:pPr>
            <a:endParaRPr lang="en-US" sz="1400" dirty="0">
              <a:latin typeface="Arial" pitchFamily="34" charset="0"/>
              <a:cs typeface="Arial" pitchFamily="34" charset="0"/>
            </a:endParaRPr>
          </a:p>
        </p:txBody>
      </p:sp>
      <p:sp>
        <p:nvSpPr>
          <p:cNvPr id="41" name="Content Placeholder 2"/>
          <p:cNvSpPr txBox="1">
            <a:spLocks/>
          </p:cNvSpPr>
          <p:nvPr/>
        </p:nvSpPr>
        <p:spPr bwMode="auto">
          <a:xfrm>
            <a:off x="4419600" y="725488"/>
            <a:ext cx="2209800" cy="2316162"/>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Regulators</a:t>
            </a:r>
          </a:p>
          <a:p>
            <a:pPr marL="290513" indent="-179388" eaLnBrk="0" hangingPunct="0">
              <a:spcBef>
                <a:spcPct val="20000"/>
              </a:spcBef>
              <a:buFont typeface="Arial" charset="0"/>
              <a:buChar char="•"/>
              <a:defRPr/>
            </a:pPr>
            <a:r>
              <a:rPr lang="en-US" sz="1400" dirty="0">
                <a:latin typeface="Arial" pitchFamily="34" charset="0"/>
                <a:cs typeface="Arial" pitchFamily="34" charset="0"/>
              </a:rPr>
              <a:t>This will give the regulator increased time to recover regulatory assets through tariff hikes and hence reduce the pressure on the regulator </a:t>
            </a:r>
            <a:endParaRPr lang="en-IN" sz="1400" dirty="0">
              <a:latin typeface="Arial" pitchFamily="34" charset="0"/>
              <a:cs typeface="Arial" pitchFamily="34" charset="0"/>
            </a:endParaRPr>
          </a:p>
        </p:txBody>
      </p:sp>
      <p:sp>
        <p:nvSpPr>
          <p:cNvPr id="42" name="Content Placeholder 2"/>
          <p:cNvSpPr txBox="1">
            <a:spLocks/>
          </p:cNvSpPr>
          <p:nvPr/>
        </p:nvSpPr>
        <p:spPr bwMode="auto">
          <a:xfrm>
            <a:off x="4578350" y="3643313"/>
            <a:ext cx="2514600" cy="2819400"/>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Lenders</a:t>
            </a:r>
          </a:p>
          <a:p>
            <a:pPr marL="290513" indent="-179388" eaLnBrk="0" hangingPunct="0">
              <a:spcBef>
                <a:spcPct val="20000"/>
              </a:spcBef>
              <a:buFont typeface="Arial" charset="0"/>
              <a:buChar char="•"/>
              <a:defRPr/>
            </a:pPr>
            <a:r>
              <a:rPr lang="en-US" sz="1400" dirty="0">
                <a:latin typeface="Arial" pitchFamily="34" charset="0"/>
                <a:cs typeface="Arial" pitchFamily="34" charset="0"/>
              </a:rPr>
              <a:t>If used as an alternative for financial restructuring, lenders need not give moratorium for payment of principal payment to DISCOMs</a:t>
            </a:r>
          </a:p>
          <a:p>
            <a:pPr marL="290513" indent="-179388" eaLnBrk="0" hangingPunct="0">
              <a:spcBef>
                <a:spcPct val="20000"/>
              </a:spcBef>
              <a:buFont typeface="Arial" charset="0"/>
              <a:buChar char="•"/>
              <a:defRPr/>
            </a:pPr>
            <a:r>
              <a:rPr lang="en-US" sz="1400" dirty="0">
                <a:latin typeface="Arial" pitchFamily="34" charset="0"/>
                <a:cs typeface="Arial" pitchFamily="34" charset="0"/>
              </a:rPr>
              <a:t>Improved financials of the discoms would allow lenders to extend fresh loans</a:t>
            </a:r>
          </a:p>
          <a:p>
            <a:pPr marL="342900" indent="-342900" eaLnBrk="0" hangingPunct="0">
              <a:spcBef>
                <a:spcPct val="20000"/>
              </a:spcBef>
              <a:buFont typeface="Arial" charset="0"/>
              <a:buChar char="•"/>
              <a:defRPr/>
            </a:pPr>
            <a:endParaRPr lang="en-US" dirty="0">
              <a:latin typeface="+mn-lt"/>
            </a:endParaRPr>
          </a:p>
          <a:p>
            <a:pPr marL="342900" indent="-342900" eaLnBrk="0" hangingPunct="0">
              <a:spcBef>
                <a:spcPct val="20000"/>
              </a:spcBef>
              <a:buFont typeface="Arial" charset="0"/>
              <a:buChar char="•"/>
              <a:defRPr/>
            </a:pPr>
            <a:endParaRPr lang="en-US" sz="3200" dirty="0">
              <a:latin typeface="+mn-lt"/>
            </a:endParaRPr>
          </a:p>
        </p:txBody>
      </p:sp>
      <p:sp>
        <p:nvSpPr>
          <p:cNvPr id="43" name="Content Placeholder 2"/>
          <p:cNvSpPr txBox="1">
            <a:spLocks/>
          </p:cNvSpPr>
          <p:nvPr/>
        </p:nvSpPr>
        <p:spPr bwMode="auto">
          <a:xfrm>
            <a:off x="2292350" y="3595688"/>
            <a:ext cx="2362200" cy="3230562"/>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Generators</a:t>
            </a:r>
          </a:p>
          <a:p>
            <a:pPr marL="290513" indent="-179388" eaLnBrk="0" hangingPunct="0">
              <a:spcBef>
                <a:spcPct val="20000"/>
              </a:spcBef>
              <a:buFont typeface="Arial" charset="0"/>
              <a:buChar char="•"/>
              <a:defRPr/>
            </a:pPr>
            <a:r>
              <a:rPr lang="en-US" sz="1400" dirty="0">
                <a:latin typeface="Arial" pitchFamily="34" charset="0"/>
                <a:cs typeface="Arial" pitchFamily="34" charset="0"/>
              </a:rPr>
              <a:t>A viable distribution sector ensures that the payment to the generators is secured</a:t>
            </a:r>
          </a:p>
          <a:p>
            <a:pPr marL="290513" indent="-179388" eaLnBrk="0" hangingPunct="0">
              <a:spcBef>
                <a:spcPct val="20000"/>
              </a:spcBef>
              <a:buFont typeface="Arial" charset="0"/>
              <a:buChar char="•"/>
              <a:defRPr/>
            </a:pPr>
            <a:r>
              <a:rPr lang="en-US" sz="1400" dirty="0">
                <a:latin typeface="Arial" pitchFamily="34" charset="0"/>
                <a:cs typeface="Arial" pitchFamily="34" charset="0"/>
              </a:rPr>
              <a:t>Generators do not have any tool like regulatory assets to show their debts and thus  long non payment of dues become non performing assets, affecting the balance sheet and borrowing capacity</a:t>
            </a:r>
          </a:p>
          <a:p>
            <a:pPr marL="342900" indent="-342900" eaLnBrk="0" hangingPunct="0">
              <a:spcBef>
                <a:spcPct val="20000"/>
              </a:spcBef>
              <a:buFont typeface="Arial" charset="0"/>
              <a:buChar char="•"/>
              <a:defRPr/>
            </a:pPr>
            <a:endParaRPr lang="en-US" dirty="0">
              <a:latin typeface="+mn-lt"/>
            </a:endParaRPr>
          </a:p>
        </p:txBody>
      </p:sp>
      <p:sp>
        <p:nvSpPr>
          <p:cNvPr id="44" name="Content Placeholder 2"/>
          <p:cNvSpPr txBox="1">
            <a:spLocks/>
          </p:cNvSpPr>
          <p:nvPr/>
        </p:nvSpPr>
        <p:spPr bwMode="auto">
          <a:xfrm>
            <a:off x="6940550" y="3624263"/>
            <a:ext cx="2100263" cy="2362200"/>
          </a:xfrm>
          <a:prstGeom prst="rect">
            <a:avLst/>
          </a:prstGeom>
          <a:noFill/>
          <a:ln w="9525">
            <a:noFill/>
            <a:miter lim="800000"/>
            <a:headEnd/>
            <a:tailEnd/>
          </a:ln>
        </p:spPr>
        <p:txBody>
          <a:bodyPr/>
          <a:lstStyle/>
          <a:p>
            <a:pPr marL="342900" indent="-342900" eaLnBrk="0" hangingPunct="0">
              <a:spcBef>
                <a:spcPct val="20000"/>
              </a:spcBef>
              <a:defRPr/>
            </a:pPr>
            <a:r>
              <a:rPr lang="en-US" sz="1400" b="1" u="sng" dirty="0">
                <a:latin typeface="Arial" pitchFamily="34" charset="0"/>
                <a:cs typeface="Arial" pitchFamily="34" charset="0"/>
              </a:rPr>
              <a:t>Investors</a:t>
            </a:r>
          </a:p>
          <a:p>
            <a:pPr marL="290513" indent="-179388" eaLnBrk="0" hangingPunct="0">
              <a:spcBef>
                <a:spcPct val="20000"/>
              </a:spcBef>
              <a:buFont typeface="Arial" charset="0"/>
              <a:buChar char="•"/>
              <a:defRPr/>
            </a:pPr>
            <a:r>
              <a:rPr lang="en-US" sz="1400" dirty="0">
                <a:latin typeface="Arial" pitchFamily="34" charset="0"/>
                <a:cs typeface="Arial" pitchFamily="34" charset="0"/>
              </a:rPr>
              <a:t>Improved viability  of distribution sector  will enhance the investors’  confidence</a:t>
            </a:r>
          </a:p>
          <a:p>
            <a:pPr marL="342900" indent="-342900" eaLnBrk="0" hangingPunct="0">
              <a:spcBef>
                <a:spcPct val="20000"/>
              </a:spcBef>
              <a:buFont typeface="Arial" charset="0"/>
              <a:buChar char="•"/>
              <a:defRPr/>
            </a:pPr>
            <a:endParaRPr lang="en-US" sz="1400" dirty="0">
              <a:latin typeface="Arial" pitchFamily="34" charset="0"/>
              <a:cs typeface="Arial" pitchFamily="34" charset="0"/>
            </a:endParaRPr>
          </a:p>
        </p:txBody>
      </p:sp>
      <p:cxnSp>
        <p:nvCxnSpPr>
          <p:cNvPr id="50" name="Straight Connector 49"/>
          <p:cNvCxnSpPr/>
          <p:nvPr/>
        </p:nvCxnSpPr>
        <p:spPr>
          <a:xfrm>
            <a:off x="96838" y="3567113"/>
            <a:ext cx="8991600" cy="76200"/>
          </a:xfrm>
          <a:prstGeom prst="line">
            <a:avLst/>
          </a:prstGeom>
          <a:ln w="25400">
            <a:solidFill>
              <a:srgbClr val="FFC000"/>
            </a:solidFill>
            <a:prstDash val="dash"/>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1143000"/>
          </a:xfrm>
        </p:spPr>
        <p:txBody>
          <a:bodyPr/>
          <a:lstStyle/>
          <a:p>
            <a:pPr algn="just"/>
            <a:r>
              <a:rPr lang="en-US" b="1" dirty="0" smtClean="0"/>
              <a:t>To Resolve…</a:t>
            </a:r>
            <a:endParaRPr lang="en-US" dirty="0" smtClean="0"/>
          </a:p>
        </p:txBody>
      </p:sp>
      <p:sp>
        <p:nvSpPr>
          <p:cNvPr id="9219" name="Content Placeholder 2"/>
          <p:cNvSpPr>
            <a:spLocks noGrp="1"/>
          </p:cNvSpPr>
          <p:nvPr>
            <p:ph idx="1"/>
          </p:nvPr>
        </p:nvSpPr>
        <p:spPr>
          <a:xfrm>
            <a:off x="0" y="1143000"/>
            <a:ext cx="9144000" cy="5257800"/>
          </a:xfrm>
        </p:spPr>
        <p:txBody>
          <a:bodyPr/>
          <a:lstStyle/>
          <a:p>
            <a:pPr algn="just"/>
            <a:r>
              <a:rPr lang="en-US" sz="2000" dirty="0" smtClean="0"/>
              <a:t>Regulatory firmness to pursue the matter is important to get much needed solution to this problem. </a:t>
            </a:r>
          </a:p>
          <a:p>
            <a:pPr algn="just"/>
            <a:endParaRPr lang="en-US" sz="2000" dirty="0" smtClean="0"/>
          </a:p>
          <a:p>
            <a:pPr algn="just"/>
            <a:r>
              <a:rPr lang="en-US" sz="2000" dirty="0" smtClean="0"/>
              <a:t>Regulators may also commit themselves to ensure that no such liabilities get created in future to restore  financial health of the discoms, going forward.</a:t>
            </a:r>
          </a:p>
          <a:p>
            <a:pPr algn="just"/>
            <a:endParaRPr lang="en-US" sz="2000" dirty="0" smtClean="0"/>
          </a:p>
          <a:p>
            <a:pPr algn="just"/>
            <a:endParaRPr lang="en-US" sz="2000" dirty="0" smtClean="0"/>
          </a:p>
          <a:p>
            <a:pPr algn="just"/>
            <a:endParaRPr lang="en-US" sz="2000" dirty="0" smtClean="0"/>
          </a:p>
          <a:p>
            <a:pPr algn="just"/>
            <a:endParaRPr lang="en-US" sz="2000" dirty="0" smtClean="0"/>
          </a:p>
          <a:p>
            <a:pPr algn="ctr">
              <a:buFont typeface="Arial" charset="0"/>
              <a:buNone/>
            </a:pPr>
            <a:r>
              <a:rPr lang="en-US" sz="5000" b="1" dirty="0" smtClean="0"/>
              <a:t>Thank you for your time</a:t>
            </a:r>
          </a:p>
          <a:p>
            <a:pPr algn="just"/>
            <a:endParaRPr lang="en-US" sz="2000" dirty="0" smtClean="0"/>
          </a:p>
          <a:p>
            <a:pPr algn="just"/>
            <a:endParaRPr lang="en-US" sz="2000" dirty="0" smtClean="0"/>
          </a:p>
          <a:p>
            <a:pPr algn="just">
              <a:buFont typeface="Arial" charset="0"/>
              <a:buNone/>
            </a:pPr>
            <a:endParaRPr lang="en-US" sz="2000" dirty="0" smtClean="0"/>
          </a:p>
          <a:p>
            <a:pPr lvl="1" algn="just"/>
            <a:endParaRPr lang="en-US" sz="2000" dirty="0" smtClean="0"/>
          </a:p>
          <a:p>
            <a:pPr algn="just">
              <a:buFont typeface="Arial" charset="0"/>
              <a:buNone/>
            </a:pPr>
            <a:endParaRPr lang="en-US" sz="2000" dirty="0" smtClean="0"/>
          </a:p>
        </p:txBody>
      </p:sp>
      <p:sp>
        <p:nvSpPr>
          <p:cNvPr id="4" name="Slide Number Placeholder 3"/>
          <p:cNvSpPr>
            <a:spLocks noGrp="1"/>
          </p:cNvSpPr>
          <p:nvPr>
            <p:ph type="sldNum" sz="quarter" idx="12"/>
          </p:nvPr>
        </p:nvSpPr>
        <p:spPr/>
        <p:txBody>
          <a:bodyPr/>
          <a:lstStyle/>
          <a:p>
            <a:pPr>
              <a:defRPr/>
            </a:pPr>
            <a:fld id="{F05FDCD3-5F15-498A-994A-1E6F47625CAC}" type="slidenum">
              <a:rPr lang="en-US"/>
              <a:pPr>
                <a:defRPr/>
              </a:pPr>
              <a:t>8</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1163</Words>
  <Application>Microsoft Office PowerPoint</Application>
  <PresentationFormat>On-screen Show (4:3)</PresentationFormat>
  <Paragraphs>118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Presentation on serious issue of  Regulatory Assets for the FOIR meeting</vt:lpstr>
      <vt:lpstr>Concept of Regulatory Asset</vt:lpstr>
      <vt:lpstr>Accumulated RAs &amp; Implications</vt:lpstr>
      <vt:lpstr>Way Forward                                  Cont…                          </vt:lpstr>
      <vt:lpstr>Way Forward                                  Cont…</vt:lpstr>
      <vt:lpstr>Way Forward                                  Cont…                          </vt:lpstr>
      <vt:lpstr>Advantage All: Gains for every stakeholder</vt:lpstr>
      <vt:lpstr>To Resolve…</vt:lpstr>
    </vt:vector>
  </TitlesOfParts>
  <Company>Tata Teleservices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Assets for FOIR Meeting</dc:title>
  <dc:creator>ba80061680</dc:creator>
  <cp:lastModifiedBy>CERC</cp:lastModifiedBy>
  <cp:revision>78</cp:revision>
  <dcterms:created xsi:type="dcterms:W3CDTF">2014-06-16T09:15:44Z</dcterms:created>
  <dcterms:modified xsi:type="dcterms:W3CDTF">2014-07-15T12:46:32Z</dcterms:modified>
</cp:coreProperties>
</file>